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9" r:id="rId8"/>
    <p:sldId id="270" r:id="rId9"/>
    <p:sldId id="271" r:id="rId10"/>
    <p:sldId id="273" r:id="rId11"/>
    <p:sldId id="272" r:id="rId12"/>
    <p:sldId id="274" r:id="rId13"/>
    <p:sldId id="264" r:id="rId14"/>
  </p:sldIdLst>
  <p:sldSz cx="24423688" cy="13716000"/>
  <p:notesSz cx="24423688" cy="13716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SemiBold" panose="00000700000000000000" pitchFamily="2" charset="0"/>
      <p:bold r:id="rId19"/>
      <p:boldItalic r:id="rId20"/>
    </p:embeddedFont>
  </p:embeddedFontLst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pos="7692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6676D-C447-4BD1-5C79-EE1A26194A78}" v="541" dt="2024-10-14T16:54:05.253"/>
    <p1510:client id="{81050B5B-682F-4D26-92D7-5E0888188C5B}" v="2" dt="2024-10-14T18:42:48.414"/>
    <p1510:client id="{975F9475-DF5A-4306-94D3-68409C08061A}" v="632" dt="2024-10-14T18:56:52.405"/>
    <p1510:client id="{A85ABE23-34EE-4557-B9AA-05D6C78B2522}" v="470" dt="2024-10-14T18:56:09.704"/>
    <p1510:client id="{BE67D2DA-C024-4AE7-A9CC-4A45AA754AE0}" v="23" dt="2024-10-14T20:03:26.801"/>
    <p1510:client id="{FF66CAEF-4FA7-364B-F673-CFBEE6A750FA}" v="573" dt="2024-10-14T18:57:06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7692"/>
        <p:guide orient="horz" pos="43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eg"/><Relationship Id="rId10" Type="http://schemas.openxmlformats.org/officeDocument/2006/relationships/image" Target="../media/image10.png"/><Relationship Id="rId19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6" name="Google Shape;16;g302074c1e4d_0_0"/>
          <p:cNvGrpSpPr/>
          <p:nvPr/>
        </p:nvGrpSpPr>
        <p:grpSpPr bwMode="auto">
          <a:xfrm>
            <a:off x="2848600" y="10471825"/>
            <a:ext cx="7417800" cy="2579761"/>
            <a:chOff x="17019050" y="2489200"/>
            <a:chExt cx="7417800" cy="2579761"/>
          </a:xfrm>
        </p:grpSpPr>
        <p:sp>
          <p:nvSpPr>
            <p:cNvPr id="17" name="Google Shape;17;g302074c1e4d_0_0"/>
            <p:cNvSpPr/>
            <p:nvPr/>
          </p:nvSpPr>
          <p:spPr bwMode="auto">
            <a:xfrm>
              <a:off x="17019050" y="2489200"/>
              <a:ext cx="7417800" cy="2280000"/>
            </a:xfrm>
            <a:prstGeom prst="roundRect">
              <a:avLst>
                <a:gd name="adj" fmla="val 14751"/>
              </a:avLst>
            </a:prstGeom>
            <a:solidFill>
              <a:srgbClr val="06E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" name="Google Shape;18;g302074c1e4d_0_0"/>
            <p:cNvSpPr/>
            <p:nvPr/>
          </p:nvSpPr>
          <p:spPr bwMode="auto">
            <a:xfrm>
              <a:off x="17527107" y="2667000"/>
              <a:ext cx="52158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800"/>
                <a:buFont typeface="Montserrat"/>
                <a:buNone/>
                <a:defRPr/>
              </a:pPr>
              <a:r>
                <a:rPr lang="en-US" sz="4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</a:rPr>
                <a:t>команда</a:t>
              </a:r>
              <a:endParaRPr sz="4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" name="Google Shape;19;g302074c1e4d_0_0"/>
            <p:cNvSpPr/>
            <p:nvPr/>
          </p:nvSpPr>
          <p:spPr bwMode="auto">
            <a:xfrm>
              <a:off x="17121043" y="3638965"/>
              <a:ext cx="7222673" cy="142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defRPr/>
              </a:pPr>
              <a:r>
                <a:rPr lang="en-US" sz="6000" b="1">
                  <a:solidFill>
                    <a:srgbClr val="FFFFFF"/>
                  </a:solidFill>
                  <a:latin typeface="Montserrat"/>
                  <a:ea typeface="Calibri"/>
                  <a:cs typeface="Calibri"/>
                </a:rPr>
                <a:t>MISIS Leaf Lovers</a:t>
              </a:r>
              <a:endParaRPr lang="en-US" sz="6000">
                <a:latin typeface="Montserrat"/>
                <a:ea typeface="Calibri"/>
                <a:cs typeface="Calibri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8000"/>
                <a:buFont typeface="Montserrat"/>
                <a:buNone/>
                <a:defRPr/>
              </a:pPr>
              <a:endParaRPr lang="en-US" sz="6000" b="1" i="0" u="none" strike="noStrike" cap="none">
                <a:solidFill>
                  <a:srgbClr val="FFFFFF"/>
                </a:solidFill>
                <a:latin typeface="Montserrat"/>
                <a:ea typeface="Calibri"/>
                <a:cs typeface="Calibri"/>
              </a:endParaRPr>
            </a:p>
          </p:txBody>
        </p:sp>
      </p:grpSp>
      <p:grpSp>
        <p:nvGrpSpPr>
          <p:cNvPr id="20" name="Google Shape;20;g302074c1e4d_0_0"/>
          <p:cNvGrpSpPr/>
          <p:nvPr/>
        </p:nvGrpSpPr>
        <p:grpSpPr bwMode="auto">
          <a:xfrm>
            <a:off x="12638300" y="2127200"/>
            <a:ext cx="3803101" cy="1117500"/>
            <a:chOff x="-437350" y="4305300"/>
            <a:chExt cx="3803101" cy="1117500"/>
          </a:xfrm>
        </p:grpSpPr>
        <p:sp>
          <p:nvSpPr>
            <p:cNvPr id="21" name="Google Shape;21;g302074c1e4d_0_0"/>
            <p:cNvSpPr/>
            <p:nvPr/>
          </p:nvSpPr>
          <p:spPr bwMode="auto">
            <a:xfrm>
              <a:off x="-437349" y="4305300"/>
              <a:ext cx="3803100" cy="1117500"/>
            </a:xfrm>
            <a:prstGeom prst="roundRect">
              <a:avLst>
                <a:gd name="adj" fmla="val 1718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" name="Google Shape;22;g302074c1e4d_0_0"/>
            <p:cNvSpPr/>
            <p:nvPr/>
          </p:nvSpPr>
          <p:spPr bwMode="auto">
            <a:xfrm>
              <a:off x="-437350" y="4483100"/>
              <a:ext cx="38031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800"/>
                <a:buFont typeface="Montserrat"/>
                <a:buNone/>
                <a:defRPr/>
              </a:pPr>
              <a:r>
                <a:rPr lang="en-US" sz="4800" b="1">
                  <a:solidFill>
                    <a:srgbClr val="FFFFFF"/>
                  </a:solidFill>
                  <a:latin typeface="Montserrat"/>
                  <a:ea typeface="Calibri"/>
                  <a:cs typeface="Calibri"/>
                </a:rPr>
                <a:t>18.10/2024</a:t>
              </a:r>
              <a:endParaRPr sz="4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9A9B06-5ABE-FD94-44EE-71467AA80B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" name="Google Shape;138;p4">
            <a:extLst>
              <a:ext uri="{FF2B5EF4-FFF2-40B4-BE49-F238E27FC236}">
                <a16:creationId xmlns:a16="http://schemas.microsoft.com/office/drawing/2014/main" id="{FA850170-2C70-00A4-6FC4-C148DCEB02F6}"/>
              </a:ext>
            </a:extLst>
          </p:cNvPr>
          <p:cNvSpPr/>
          <p:nvPr/>
        </p:nvSpPr>
        <p:spPr bwMode="auto">
          <a:xfrm>
            <a:off x="762049" y="571500"/>
            <a:ext cx="13105980" cy="1041400"/>
          </a:xfrm>
          <a:prstGeom prst="roundRect">
            <a:avLst>
              <a:gd name="adj" fmla="val 18439"/>
            </a:avLst>
          </a:prstGeom>
          <a:solidFill>
            <a:srgbClr val="FF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9" name="Google Shape;139;p4">
            <a:extLst>
              <a:ext uri="{FF2B5EF4-FFF2-40B4-BE49-F238E27FC236}">
                <a16:creationId xmlns:a16="http://schemas.microsoft.com/office/drawing/2014/main" id="{0246BB48-4368-C2C1-915E-4B3D90D45F4F}"/>
              </a:ext>
            </a:extLst>
          </p:cNvPr>
          <p:cNvSpPr/>
          <p:nvPr/>
        </p:nvSpPr>
        <p:spPr bwMode="auto">
          <a:xfrm>
            <a:off x="-677588" y="736550"/>
            <a:ext cx="1584176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/>
            </a:pPr>
            <a:r>
              <a:rPr lang="ru-RU" sz="4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ВАШЕ ВИДЕНИЕ УЛУЧШЕНИЯ ПРОДУКТА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0" name="Google Shape;140;p4" descr=" ">
            <a:extLst>
              <a:ext uri="{FF2B5EF4-FFF2-40B4-BE49-F238E27FC236}">
                <a16:creationId xmlns:a16="http://schemas.microsoft.com/office/drawing/2014/main" id="{79101D6D-2388-79AC-C420-26EC25C89BD3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20676890" y="12636500"/>
            <a:ext cx="2971985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7D92F-62AC-3007-426A-46940D8EE8FF}"/>
              </a:ext>
            </a:extLst>
          </p:cNvPr>
          <p:cNvSpPr txBox="1"/>
          <p:nvPr/>
        </p:nvSpPr>
        <p:spPr>
          <a:xfrm>
            <a:off x="763121" y="3425429"/>
            <a:ext cx="21433300" cy="8094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000">
                <a:latin typeface="Montserrat SemiBold"/>
              </a:rPr>
              <a:t>1. Анализ пользовательского опыта на основе ИИ</a:t>
            </a:r>
          </a:p>
          <a:p>
            <a:endParaRPr lang="ru-RU" sz="4000">
              <a:latin typeface="Montserrat SemiBold"/>
            </a:endParaRPr>
          </a:p>
          <a:p>
            <a:r>
              <a:rPr lang="ru-RU" sz="4000">
                <a:latin typeface="Montserrat SemiBold"/>
              </a:rPr>
              <a:t>2. Оптимизация производительности </a:t>
            </a:r>
          </a:p>
          <a:p>
            <a:endParaRPr lang="ru-RU" sz="4000">
              <a:latin typeface="Montserrat SemiBold"/>
            </a:endParaRPr>
          </a:p>
          <a:p>
            <a:r>
              <a:rPr lang="ru-RU" sz="4000">
                <a:latin typeface="Montserrat SemiBold"/>
              </a:rPr>
              <a:t>3. Добавление новых функций</a:t>
            </a:r>
          </a:p>
          <a:p>
            <a:endParaRPr lang="ru-RU" sz="4000">
              <a:latin typeface="Montserrat SemiBold"/>
            </a:endParaRPr>
          </a:p>
          <a:p>
            <a:r>
              <a:rPr lang="ru-RU" sz="4000">
                <a:latin typeface="Montserrat SemiBold"/>
              </a:rPr>
              <a:t>4. Улучшение поддержки клиентов</a:t>
            </a:r>
          </a:p>
          <a:p>
            <a:endParaRPr lang="ru-RU" sz="4000">
              <a:latin typeface="Montserrat SemiBold"/>
            </a:endParaRPr>
          </a:p>
          <a:p>
            <a:r>
              <a:rPr lang="ru-RU" sz="4000">
                <a:latin typeface="Montserrat SemiBold"/>
              </a:rPr>
              <a:t>5. Регулярные обновления</a:t>
            </a:r>
          </a:p>
          <a:p>
            <a:endParaRPr lang="ru-RU" sz="4000">
              <a:latin typeface="Montserrat SemiBold"/>
            </a:endParaRPr>
          </a:p>
          <a:p>
            <a:r>
              <a:rPr lang="ru-RU" sz="4000">
                <a:latin typeface="Montserrat SemiBold"/>
              </a:rPr>
              <a:t>6. Добавление дневного/ночного режима</a:t>
            </a:r>
          </a:p>
          <a:p>
            <a:endParaRPr lang="ru-RU" sz="4000">
              <a:latin typeface="Montserrat SemiBold"/>
            </a:endParaRPr>
          </a:p>
          <a:p>
            <a:r>
              <a:rPr lang="ru-RU" sz="4000">
                <a:latin typeface="Montserrat SemiBold"/>
              </a:rPr>
              <a:t>7. Добавление разных языков</a:t>
            </a:r>
          </a:p>
        </p:txBody>
      </p:sp>
    </p:spTree>
    <p:extLst>
      <p:ext uri="{BB962C8B-B14F-4D97-AF65-F5344CB8AC3E}">
        <p14:creationId xmlns:p14="http://schemas.microsoft.com/office/powerpoint/2010/main" val="241589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5CD0F-8F4A-A758-71C8-B867F5E410D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" name="Google Shape;122;p2">
            <a:extLst>
              <a:ext uri="{FF2B5EF4-FFF2-40B4-BE49-F238E27FC236}">
                <a16:creationId xmlns:a16="http://schemas.microsoft.com/office/drawing/2014/main" id="{5D7553E7-8621-1BA0-0DE3-8A504B125985}"/>
              </a:ext>
            </a:extLst>
          </p:cNvPr>
          <p:cNvSpPr/>
          <p:nvPr/>
        </p:nvSpPr>
        <p:spPr bwMode="auto">
          <a:xfrm>
            <a:off x="762048" y="571500"/>
            <a:ext cx="14042084" cy="1041400"/>
          </a:xfrm>
          <a:prstGeom prst="roundRect">
            <a:avLst>
              <a:gd name="adj" fmla="val 18439"/>
            </a:avLst>
          </a:prstGeom>
          <a:solidFill>
            <a:srgbClr val="FF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3" name="Google Shape;123;p2">
            <a:extLst>
              <a:ext uri="{FF2B5EF4-FFF2-40B4-BE49-F238E27FC236}">
                <a16:creationId xmlns:a16="http://schemas.microsoft.com/office/drawing/2014/main" id="{700EF8A2-F327-4908-27C8-2430B385F8D2}"/>
              </a:ext>
            </a:extLst>
          </p:cNvPr>
          <p:cNvSpPr/>
          <p:nvPr/>
        </p:nvSpPr>
        <p:spPr bwMode="auto">
          <a:xfrm>
            <a:off x="1194620" y="736550"/>
            <a:ext cx="13088766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/>
            </a:pPr>
            <a:r>
              <a:rPr lang="ru-RU" sz="4200" b="1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ЛЮБАЯ ДОПОЛНИТЕЛЬНАЯ ИНФОРМАЦИЯ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4" name="Google Shape;124;p2" descr=" ">
            <a:extLst>
              <a:ext uri="{FF2B5EF4-FFF2-40B4-BE49-F238E27FC236}">
                <a16:creationId xmlns:a16="http://schemas.microsoft.com/office/drawing/2014/main" id="{DB37CA21-8547-E705-69B8-12EDA8787C4B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20676890" y="12636500"/>
            <a:ext cx="2971985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40D99-BC9A-7D49-5524-8BB626307385}"/>
              </a:ext>
            </a:extLst>
          </p:cNvPr>
          <p:cNvSpPr txBox="1"/>
          <p:nvPr/>
        </p:nvSpPr>
        <p:spPr>
          <a:xfrm>
            <a:off x="757422" y="2881249"/>
            <a:ext cx="1845343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57250" indent="-857250">
              <a:buChar char="•"/>
            </a:pPr>
            <a:r>
              <a:rPr lang="ru-RU" sz="6600">
                <a:latin typeface="Montserrat SemiBold"/>
              </a:rPr>
              <a:t>Очки активности</a:t>
            </a:r>
          </a:p>
          <a:p>
            <a:pPr marL="857250" indent="-857250">
              <a:buChar char="•"/>
            </a:pPr>
            <a:endParaRPr lang="ru-RU" sz="6600">
              <a:latin typeface="Montserrat SemiBold"/>
            </a:endParaRPr>
          </a:p>
          <a:p>
            <a:pPr marL="857250" indent="-857250">
              <a:buChar char="•"/>
            </a:pPr>
            <a:r>
              <a:rPr lang="ru-RU" sz="6600">
                <a:latin typeface="Montserrat SemiBold"/>
              </a:rPr>
              <a:t>Роли</a:t>
            </a:r>
          </a:p>
        </p:txBody>
      </p:sp>
      <p:pic>
        <p:nvPicPr>
          <p:cNvPr id="4" name="Рисунок 3" descr="Изображение выглядит как текст, Человеческое лицо, снимок экрана, мальчик&#10;&#10;Автоматически созданное описание">
            <a:extLst>
              <a:ext uri="{FF2B5EF4-FFF2-40B4-BE49-F238E27FC236}">
                <a16:creationId xmlns:a16="http://schemas.microsoft.com/office/drawing/2014/main" id="{AD7EAC1A-D60E-2B5C-834C-1C2C68904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12" y="4713104"/>
            <a:ext cx="14541919" cy="81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5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4">
            <a:alphaModFix/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2EB90-7581-1887-F52B-42BFB561F07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" name="Google Shape;138;p4">
            <a:extLst>
              <a:ext uri="{FF2B5EF4-FFF2-40B4-BE49-F238E27FC236}">
                <a16:creationId xmlns:a16="http://schemas.microsoft.com/office/drawing/2014/main" id="{D55A1206-64F4-8499-DF95-D11972D8C0AD}"/>
              </a:ext>
            </a:extLst>
          </p:cNvPr>
          <p:cNvSpPr/>
          <p:nvPr/>
        </p:nvSpPr>
        <p:spPr bwMode="auto">
          <a:xfrm>
            <a:off x="762049" y="571500"/>
            <a:ext cx="9289555" cy="1041400"/>
          </a:xfrm>
          <a:prstGeom prst="roundRect">
            <a:avLst>
              <a:gd name="adj" fmla="val 18439"/>
            </a:avLst>
          </a:prstGeom>
          <a:solidFill>
            <a:srgbClr val="FF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9" name="Google Shape;139;p4">
            <a:extLst>
              <a:ext uri="{FF2B5EF4-FFF2-40B4-BE49-F238E27FC236}">
                <a16:creationId xmlns:a16="http://schemas.microsoft.com/office/drawing/2014/main" id="{29874548-6809-658A-A40F-D57B43B97367}"/>
              </a:ext>
            </a:extLst>
          </p:cNvPr>
          <p:cNvSpPr/>
          <p:nvPr/>
        </p:nvSpPr>
        <p:spPr bwMode="auto">
          <a:xfrm>
            <a:off x="-2621804" y="736550"/>
            <a:ext cx="1584176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/>
            </a:pPr>
            <a:r>
              <a:rPr lang="ru-RU" sz="4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ДЕМОНСТРАЦИЯ ПРОДУКТА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0" name="Google Shape;140;p4" descr=" ">
            <a:extLst>
              <a:ext uri="{FF2B5EF4-FFF2-40B4-BE49-F238E27FC236}">
                <a16:creationId xmlns:a16="http://schemas.microsoft.com/office/drawing/2014/main" id="{1C5917AB-76D4-068A-007C-C7BAD4DCA4F3}"/>
              </a:ext>
            </a:extLst>
          </p:cNvPr>
          <p:cNvPicPr/>
          <p:nvPr/>
        </p:nvPicPr>
        <p:blipFill>
          <a:blip r:embed="rId5">
            <a:alphaModFix/>
          </a:blip>
          <a:srcRect/>
          <a:stretch/>
        </p:blipFill>
        <p:spPr bwMode="auto">
          <a:xfrm>
            <a:off x="20676890" y="12636500"/>
            <a:ext cx="2971985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КОКОС hack MISIS Leaf Lovers">
            <a:hlinkClick r:id="" action="ppaction://media"/>
            <a:extLst>
              <a:ext uri="{FF2B5EF4-FFF2-40B4-BE49-F238E27FC236}">
                <a16:creationId xmlns:a16="http://schemas.microsoft.com/office/drawing/2014/main" id="{ECBACAEC-FF12-3CD0-6107-97D1CD2E6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3619" y="2037483"/>
            <a:ext cx="17294137" cy="97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62" name="Google Shape;162;p7"/>
          <p:cNvGrpSpPr/>
          <p:nvPr/>
        </p:nvGrpSpPr>
        <p:grpSpPr bwMode="auto">
          <a:xfrm>
            <a:off x="2819575" y="4368800"/>
            <a:ext cx="15502925" cy="4991100"/>
            <a:chOff x="2819575" y="4368800"/>
            <a:chExt cx="15502925" cy="4991100"/>
          </a:xfrm>
        </p:grpSpPr>
        <p:sp>
          <p:nvSpPr>
            <p:cNvPr id="163" name="Google Shape;163;p7"/>
            <p:cNvSpPr/>
            <p:nvPr/>
          </p:nvSpPr>
          <p:spPr bwMode="auto">
            <a:xfrm>
              <a:off x="2819575" y="4368800"/>
              <a:ext cx="15502800" cy="4991100"/>
            </a:xfrm>
            <a:prstGeom prst="roundRect">
              <a:avLst>
                <a:gd name="adj" fmla="val 10260"/>
              </a:avLst>
            </a:prstGeom>
            <a:solidFill>
              <a:srgbClr val="F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 bwMode="auto">
            <a:xfrm>
              <a:off x="3327600" y="5207000"/>
              <a:ext cx="14994900" cy="32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0"/>
                <a:buFont typeface="Arial"/>
                <a:buNone/>
                <a:defRPr/>
              </a:pPr>
              <a:r>
                <a:rPr lang="en-US" sz="140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</a:rPr>
                <a:t>СПАСИБО </a:t>
              </a:r>
              <a:br>
                <a:rPr lang="en-US" sz="140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</a:rPr>
              </a:br>
              <a:r>
                <a:rPr lang="en-US" sz="140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</a:rPr>
                <a:t>ЗА</a:t>
              </a:r>
              <a:r>
                <a:rPr lang="en-US" sz="14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lang="en-US" sz="140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</a:rPr>
                <a:t>ВНИМАНИЕ</a:t>
              </a:r>
              <a:endParaRPr sz="1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8" name="Google Shape;28;p1" descr=" "/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20676890" y="12636500"/>
            <a:ext cx="2971985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" descr=" "/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20890323" y="12853033"/>
            <a:ext cx="248" cy="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" descr=" "/>
          <p:cNvPicPr/>
          <p:nvPr/>
        </p:nvPicPr>
        <p:blipFill>
          <a:blip r:embed="rId4">
            <a:alphaModFix/>
          </a:blip>
          <a:srcRect/>
          <a:stretch/>
        </p:blipFill>
        <p:spPr bwMode="auto">
          <a:xfrm>
            <a:off x="20891725" y="12967655"/>
            <a:ext cx="76937" cy="7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" descr=" "/>
          <p:cNvPicPr/>
          <p:nvPr/>
        </p:nvPicPr>
        <p:blipFill>
          <a:blip r:embed="rId5">
            <a:alphaModFix/>
          </a:blip>
          <a:srcRect/>
          <a:stretch/>
        </p:blipFill>
        <p:spPr bwMode="auto">
          <a:xfrm>
            <a:off x="21007160" y="12851923"/>
            <a:ext cx="76937" cy="7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" descr=" "/>
          <p:cNvPicPr/>
          <p:nvPr/>
        </p:nvPicPr>
        <p:blipFill>
          <a:blip r:embed="rId6">
            <a:alphaModFix/>
          </a:blip>
          <a:srcRect/>
          <a:stretch/>
        </p:blipFill>
        <p:spPr bwMode="auto">
          <a:xfrm>
            <a:off x="21138596" y="12867990"/>
            <a:ext cx="44899" cy="4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" descr=" "/>
          <p:cNvPicPr/>
          <p:nvPr/>
        </p:nvPicPr>
        <p:blipFill>
          <a:blip r:embed="rId7">
            <a:alphaModFix/>
          </a:blip>
          <a:srcRect/>
          <a:stretch/>
        </p:blipFill>
        <p:spPr bwMode="auto">
          <a:xfrm>
            <a:off x="20891725" y="12736196"/>
            <a:ext cx="76937" cy="7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" descr=" "/>
          <p:cNvPicPr/>
          <p:nvPr/>
        </p:nvPicPr>
        <p:blipFill>
          <a:blip r:embed="rId8">
            <a:alphaModFix/>
          </a:blip>
          <a:srcRect/>
          <a:stretch/>
        </p:blipFill>
        <p:spPr bwMode="auto">
          <a:xfrm>
            <a:off x="20760165" y="12720098"/>
            <a:ext cx="339932" cy="3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 descr=" "/>
          <p:cNvPicPr/>
          <p:nvPr/>
        </p:nvPicPr>
        <p:blipFill>
          <a:blip r:embed="rId9">
            <a:alphaModFix/>
          </a:blip>
          <a:srcRect/>
          <a:stretch/>
        </p:blipFill>
        <p:spPr bwMode="auto">
          <a:xfrm>
            <a:off x="21267713" y="12764263"/>
            <a:ext cx="221160" cy="25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 descr=" "/>
          <p:cNvPicPr/>
          <p:nvPr/>
        </p:nvPicPr>
        <p:blipFill>
          <a:blip r:embed="rId10">
            <a:alphaModFix/>
          </a:blip>
          <a:srcRect/>
          <a:stretch/>
        </p:blipFill>
        <p:spPr bwMode="auto">
          <a:xfrm>
            <a:off x="21462975" y="12764201"/>
            <a:ext cx="252726" cy="25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 descr=" "/>
          <p:cNvPicPr/>
          <p:nvPr/>
        </p:nvPicPr>
        <p:blipFill>
          <a:blip r:embed="rId11">
            <a:alphaModFix/>
          </a:blip>
          <a:srcRect/>
          <a:stretch/>
        </p:blipFill>
        <p:spPr bwMode="auto">
          <a:xfrm>
            <a:off x="21744773" y="12764263"/>
            <a:ext cx="221160" cy="25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 descr=" "/>
          <p:cNvPicPr/>
          <p:nvPr/>
        </p:nvPicPr>
        <p:blipFill>
          <a:blip r:embed="rId12">
            <a:alphaModFix/>
          </a:blip>
          <a:srcRect/>
          <a:stretch/>
        </p:blipFill>
        <p:spPr bwMode="auto">
          <a:xfrm>
            <a:off x="21940036" y="12764201"/>
            <a:ext cx="252726" cy="25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" descr=" "/>
          <p:cNvPicPr/>
          <p:nvPr/>
        </p:nvPicPr>
        <p:blipFill>
          <a:blip r:embed="rId13">
            <a:alphaModFix/>
          </a:blip>
          <a:srcRect/>
          <a:stretch/>
        </p:blipFill>
        <p:spPr bwMode="auto">
          <a:xfrm>
            <a:off x="22220619" y="12763531"/>
            <a:ext cx="212230" cy="25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 descr=" "/>
          <p:cNvPicPr/>
          <p:nvPr/>
        </p:nvPicPr>
        <p:blipFill>
          <a:blip r:embed="rId14">
            <a:alphaModFix/>
          </a:blip>
          <a:srcRect/>
          <a:stretch/>
        </p:blipFill>
        <p:spPr bwMode="auto">
          <a:xfrm>
            <a:off x="22962053" y="12763500"/>
            <a:ext cx="253295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 descr=" "/>
          <p:cNvPicPr/>
          <p:nvPr/>
        </p:nvPicPr>
        <p:blipFill>
          <a:blip r:embed="rId15">
            <a:alphaModFix/>
          </a:blip>
          <a:srcRect/>
          <a:stretch/>
        </p:blipFill>
        <p:spPr bwMode="auto">
          <a:xfrm>
            <a:off x="22517574" y="12763500"/>
            <a:ext cx="22603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 descr=" "/>
          <p:cNvPicPr/>
          <p:nvPr/>
        </p:nvPicPr>
        <p:blipFill>
          <a:blip r:embed="rId16">
            <a:alphaModFix/>
          </a:blip>
          <a:srcRect/>
          <a:stretch/>
        </p:blipFill>
        <p:spPr bwMode="auto">
          <a:xfrm>
            <a:off x="22772422" y="12767438"/>
            <a:ext cx="201873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 descr=" "/>
          <p:cNvPicPr/>
          <p:nvPr/>
        </p:nvPicPr>
        <p:blipFill>
          <a:blip r:embed="rId17">
            <a:alphaModFix/>
          </a:blip>
          <a:srcRect/>
          <a:stretch/>
        </p:blipFill>
        <p:spPr bwMode="auto">
          <a:xfrm>
            <a:off x="23242202" y="12767407"/>
            <a:ext cx="206437" cy="25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" descr=" "/>
          <p:cNvPicPr/>
          <p:nvPr/>
        </p:nvPicPr>
        <p:blipFill>
          <a:blip r:embed="rId18">
            <a:alphaModFix/>
          </a:blip>
          <a:srcRect/>
          <a:stretch/>
        </p:blipFill>
        <p:spPr bwMode="auto">
          <a:xfrm>
            <a:off x="23478370" y="12767438"/>
            <a:ext cx="170506" cy="2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 bwMode="auto">
          <a:xfrm>
            <a:off x="812851" y="5664200"/>
            <a:ext cx="4369073" cy="549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6" name="Google Shape;46;p1"/>
          <p:cNvSpPr/>
          <p:nvPr/>
        </p:nvSpPr>
        <p:spPr bwMode="auto">
          <a:xfrm>
            <a:off x="812850" y="10410375"/>
            <a:ext cx="436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2600" b="1" err="1">
                <a:solidFill>
                  <a:srgbClr val="26534B"/>
                </a:solidFill>
                <a:latin typeface="Montserrat"/>
              </a:rPr>
              <a:t>Второв</a:t>
            </a:r>
            <a:r>
              <a:rPr lang="en-US" sz="2600" b="1">
                <a:solidFill>
                  <a:srgbClr val="26534B"/>
                </a:solidFill>
                <a:latin typeface="Montserrat"/>
              </a:rPr>
              <a:t> </a:t>
            </a:r>
            <a:r>
              <a:rPr lang="en-US" sz="2600" b="1" err="1">
                <a:solidFill>
                  <a:srgbClr val="26534B"/>
                </a:solidFill>
                <a:latin typeface="Montserrat"/>
              </a:rPr>
              <a:t>Федор</a:t>
            </a:r>
          </a:p>
        </p:txBody>
      </p:sp>
      <p:sp>
        <p:nvSpPr>
          <p:cNvPr id="47" name="Google Shape;47;p1"/>
          <p:cNvSpPr/>
          <p:nvPr/>
        </p:nvSpPr>
        <p:spPr bwMode="auto">
          <a:xfrm>
            <a:off x="812851" y="10880272"/>
            <a:ext cx="4453745" cy="36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2000">
                <a:solidFill>
                  <a:srgbClr val="26534B"/>
                </a:solidFill>
                <a:latin typeface="Montserrat"/>
              </a:rPr>
              <a:t>Backend + Project manager</a:t>
            </a:r>
            <a:endParaRPr lang="ru-RU"/>
          </a:p>
        </p:txBody>
      </p:sp>
      <p:sp>
        <p:nvSpPr>
          <p:cNvPr id="48" name="Google Shape;48;p1"/>
          <p:cNvSpPr/>
          <p:nvPr/>
        </p:nvSpPr>
        <p:spPr bwMode="auto">
          <a:xfrm>
            <a:off x="5435939" y="5664200"/>
            <a:ext cx="4369073" cy="549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9" name="Google Shape;49;p1"/>
          <p:cNvSpPr/>
          <p:nvPr/>
        </p:nvSpPr>
        <p:spPr bwMode="auto">
          <a:xfrm>
            <a:off x="5435950" y="10410375"/>
            <a:ext cx="436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2600" b="1" err="1">
                <a:solidFill>
                  <a:srgbClr val="26534B"/>
                </a:solidFill>
                <a:latin typeface="Montserrat"/>
              </a:rPr>
              <a:t>Панов</a:t>
            </a:r>
            <a:r>
              <a:rPr lang="en-US" sz="2600" b="1">
                <a:solidFill>
                  <a:srgbClr val="26534B"/>
                </a:solidFill>
                <a:latin typeface="Montserrat"/>
              </a:rPr>
              <a:t> </a:t>
            </a:r>
            <a:r>
              <a:rPr lang="en-US" sz="2600" b="1" err="1">
                <a:solidFill>
                  <a:srgbClr val="26534B"/>
                </a:solidFill>
                <a:latin typeface="Montserrat"/>
              </a:rPr>
              <a:t>Никита</a:t>
            </a:r>
            <a:endParaRPr lang="ru-RU" err="1"/>
          </a:p>
        </p:txBody>
      </p:sp>
      <p:sp>
        <p:nvSpPr>
          <p:cNvPr id="50" name="Google Shape;50;p1"/>
          <p:cNvSpPr/>
          <p:nvPr/>
        </p:nvSpPr>
        <p:spPr bwMode="auto">
          <a:xfrm>
            <a:off x="5435939" y="10880272"/>
            <a:ext cx="4453745" cy="36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>
                <a:solidFill>
                  <a:srgbClr val="26534B"/>
                </a:solidFill>
                <a:latin typeface="Montserrat"/>
              </a:rPr>
              <a:t>Backend</a:t>
            </a:r>
            <a:endParaRPr lang="ru-RU"/>
          </a:p>
        </p:txBody>
      </p:sp>
      <p:sp>
        <p:nvSpPr>
          <p:cNvPr id="51" name="Google Shape;51;p1"/>
          <p:cNvSpPr/>
          <p:nvPr/>
        </p:nvSpPr>
        <p:spPr bwMode="auto">
          <a:xfrm>
            <a:off x="10059028" y="5664200"/>
            <a:ext cx="4369073" cy="549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2" name="Google Shape;52;p1"/>
          <p:cNvSpPr/>
          <p:nvPr/>
        </p:nvSpPr>
        <p:spPr bwMode="auto">
          <a:xfrm>
            <a:off x="10059025" y="10410375"/>
            <a:ext cx="4320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2600" b="1" err="1">
                <a:solidFill>
                  <a:srgbClr val="26534B"/>
                </a:solidFill>
                <a:latin typeface="Montserrat"/>
              </a:rPr>
              <a:t>Емельянцев</a:t>
            </a:r>
            <a:r>
              <a:rPr lang="en-US" sz="2600" b="1">
                <a:solidFill>
                  <a:srgbClr val="26534B"/>
                </a:solidFill>
                <a:latin typeface="Montserrat"/>
              </a:rPr>
              <a:t> </a:t>
            </a:r>
            <a:r>
              <a:rPr lang="en-US" sz="2600" b="1" err="1">
                <a:solidFill>
                  <a:srgbClr val="26534B"/>
                </a:solidFill>
                <a:latin typeface="Montserrat"/>
              </a:rPr>
              <a:t>Михаил</a:t>
            </a:r>
            <a:endParaRPr lang="ru-RU" err="1"/>
          </a:p>
        </p:txBody>
      </p:sp>
      <p:sp>
        <p:nvSpPr>
          <p:cNvPr id="53" name="Google Shape;53;p1"/>
          <p:cNvSpPr/>
          <p:nvPr/>
        </p:nvSpPr>
        <p:spPr bwMode="auto">
          <a:xfrm>
            <a:off x="10059028" y="10880272"/>
            <a:ext cx="4453745" cy="36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>
                <a:solidFill>
                  <a:srgbClr val="26534B"/>
                </a:solidFill>
                <a:latin typeface="Montserrat"/>
              </a:rPr>
              <a:t>Backend</a:t>
            </a:r>
            <a:endParaRPr lang="ru-RU"/>
          </a:p>
        </p:txBody>
      </p:sp>
      <p:sp>
        <p:nvSpPr>
          <p:cNvPr id="54" name="Google Shape;54;p1"/>
          <p:cNvSpPr/>
          <p:nvPr/>
        </p:nvSpPr>
        <p:spPr bwMode="auto">
          <a:xfrm>
            <a:off x="14682116" y="5664200"/>
            <a:ext cx="4369073" cy="549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5" name="Google Shape;55;p1"/>
          <p:cNvSpPr/>
          <p:nvPr/>
        </p:nvSpPr>
        <p:spPr bwMode="auto">
          <a:xfrm>
            <a:off x="14682125" y="10410375"/>
            <a:ext cx="4320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2600" b="1" err="1">
                <a:solidFill>
                  <a:srgbClr val="26534B"/>
                </a:solidFill>
                <a:latin typeface="Montserrat"/>
              </a:rPr>
              <a:t>Великанов</a:t>
            </a:r>
            <a:r>
              <a:rPr lang="en-US" sz="2600" b="1">
                <a:solidFill>
                  <a:srgbClr val="26534B"/>
                </a:solidFill>
                <a:latin typeface="Montserrat"/>
              </a:rPr>
              <a:t> </a:t>
            </a:r>
            <a:r>
              <a:rPr lang="en-US" sz="2600" b="1" err="1">
                <a:solidFill>
                  <a:srgbClr val="26534B"/>
                </a:solidFill>
                <a:latin typeface="Montserrat"/>
              </a:rPr>
              <a:t>Вадим</a:t>
            </a:r>
            <a:endParaRPr lang="ru-RU" err="1"/>
          </a:p>
        </p:txBody>
      </p:sp>
      <p:sp>
        <p:nvSpPr>
          <p:cNvPr id="56" name="Google Shape;56;p1"/>
          <p:cNvSpPr/>
          <p:nvPr/>
        </p:nvSpPr>
        <p:spPr bwMode="auto">
          <a:xfrm>
            <a:off x="14682116" y="10880272"/>
            <a:ext cx="4453745" cy="36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>
                <a:solidFill>
                  <a:srgbClr val="26534B"/>
                </a:solidFill>
                <a:latin typeface="Montserrat"/>
              </a:rPr>
              <a:t>Frontend</a:t>
            </a:r>
            <a:endParaRPr lang="ru-RU"/>
          </a:p>
        </p:txBody>
      </p:sp>
      <p:sp>
        <p:nvSpPr>
          <p:cNvPr id="57" name="Google Shape;57;p1"/>
          <p:cNvSpPr/>
          <p:nvPr/>
        </p:nvSpPr>
        <p:spPr bwMode="auto">
          <a:xfrm>
            <a:off x="19305205" y="5664200"/>
            <a:ext cx="4369073" cy="549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8" name="Google Shape;58;p1"/>
          <p:cNvSpPr/>
          <p:nvPr/>
        </p:nvSpPr>
        <p:spPr bwMode="auto">
          <a:xfrm>
            <a:off x="19305200" y="10410375"/>
            <a:ext cx="4320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2600" b="1" err="1">
                <a:solidFill>
                  <a:srgbClr val="26534B"/>
                </a:solidFill>
                <a:latin typeface="Montserrat"/>
              </a:rPr>
              <a:t>Ганина</a:t>
            </a:r>
            <a:r>
              <a:rPr lang="en-US" sz="2600" b="1">
                <a:solidFill>
                  <a:srgbClr val="26534B"/>
                </a:solidFill>
                <a:latin typeface="Montserrat"/>
              </a:rPr>
              <a:t> </a:t>
            </a:r>
            <a:r>
              <a:rPr lang="en-US" sz="2600" b="1" err="1">
                <a:solidFill>
                  <a:srgbClr val="26534B"/>
                </a:solidFill>
                <a:latin typeface="Montserrat"/>
              </a:rPr>
              <a:t>Елизавета</a:t>
            </a:r>
            <a:endParaRPr lang="ru-RU" err="1"/>
          </a:p>
        </p:txBody>
      </p:sp>
      <p:sp>
        <p:nvSpPr>
          <p:cNvPr id="59" name="Google Shape;59;p1"/>
          <p:cNvSpPr/>
          <p:nvPr/>
        </p:nvSpPr>
        <p:spPr bwMode="auto">
          <a:xfrm>
            <a:off x="19305205" y="10880272"/>
            <a:ext cx="4453745" cy="36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>
                <a:solidFill>
                  <a:srgbClr val="26534B"/>
                </a:solidFill>
                <a:latin typeface="Montserrat"/>
              </a:rPr>
              <a:t>Designer</a:t>
            </a:r>
            <a:endParaRPr lang="ru-RU"/>
          </a:p>
        </p:txBody>
      </p:sp>
      <p:grpSp>
        <p:nvGrpSpPr>
          <p:cNvPr id="60" name="Google Shape;60;p1"/>
          <p:cNvGrpSpPr/>
          <p:nvPr/>
        </p:nvGrpSpPr>
        <p:grpSpPr bwMode="auto">
          <a:xfrm>
            <a:off x="762050" y="2120900"/>
            <a:ext cx="6286800" cy="2193000"/>
            <a:chOff x="762050" y="2755900"/>
            <a:chExt cx="6286800" cy="2193000"/>
          </a:xfrm>
        </p:grpSpPr>
        <p:sp>
          <p:nvSpPr>
            <p:cNvPr id="61" name="Google Shape;61;p1"/>
            <p:cNvSpPr/>
            <p:nvPr/>
          </p:nvSpPr>
          <p:spPr bwMode="auto">
            <a:xfrm>
              <a:off x="762050" y="2755900"/>
              <a:ext cx="6286800" cy="2193000"/>
            </a:xfrm>
            <a:prstGeom prst="roundRect">
              <a:avLst>
                <a:gd name="adj" fmla="val 10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 bwMode="auto">
            <a:xfrm>
              <a:off x="1270075" y="3009900"/>
              <a:ext cx="5372399" cy="17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34B"/>
                </a:buClr>
                <a:buSzPts val="2400"/>
                <a:buFont typeface="Montserrat"/>
                <a:buNone/>
                <a:defRPr/>
              </a:pPr>
              <a:r>
                <a:rPr lang="en-US" sz="2400" b="1" i="0" u="none" strike="noStrike" cap="none">
                  <a:solidFill>
                    <a:srgbClr val="26534B"/>
                  </a:solidFill>
                  <a:latin typeface="Montserrat"/>
                  <a:ea typeface="Montserrat"/>
                  <a:cs typeface="Montserrat"/>
                </a:rPr>
                <a:t>ТРЕК No1 </a:t>
              </a:r>
              <a:r>
                <a:rPr lang="en-US" sz="2400" b="0" i="0" u="none" strike="noStrike" cap="none">
                  <a:solidFill>
                    <a:srgbClr val="26534B"/>
                  </a:solidFill>
                  <a:latin typeface="Montserrat SemiBold"/>
                  <a:ea typeface="Montserrat SemiBold"/>
                  <a:cs typeface="Montserrat SemiBold"/>
                </a:rPr>
                <a:t> </a:t>
              </a:r>
              <a:br>
                <a:rPr lang="en-US" sz="2400" b="0" i="0" u="none" strike="noStrike" cap="none">
                  <a:solidFill>
                    <a:srgbClr val="26534B"/>
                  </a:solidFill>
                  <a:latin typeface="Montserrat SemiBold"/>
                  <a:ea typeface="Montserrat SemiBold"/>
                  <a:cs typeface="Montserrat SemiBold"/>
                </a:rPr>
              </a:br>
              <a:br>
                <a:rPr lang="en-US" sz="2400" b="0" i="0" u="none" strike="noStrike" cap="none">
                  <a:solidFill>
                    <a:srgbClr val="26534B"/>
                  </a:solidFill>
                  <a:latin typeface="Montserrat SemiBold"/>
                  <a:ea typeface="Montserrat SemiBold"/>
                  <a:cs typeface="Montserrat SemiBold"/>
                </a:rPr>
              </a:br>
              <a:r>
                <a:rPr lang="en-US" sz="2400" b="0" i="0" u="none" strike="noStrike" cap="none">
                  <a:solidFill>
                    <a:srgbClr val="26534B"/>
                  </a:solidFill>
                  <a:latin typeface="Montserrat SemiBold"/>
                  <a:ea typeface="Montserrat SemiBold"/>
                  <a:cs typeface="Montserrat SemiBold"/>
                </a:rPr>
                <a:t>Разработка веб-платформы </a:t>
              </a:r>
              <a:br>
                <a:rPr lang="en-US" sz="2400" b="0" i="0" u="none" strike="noStrike" cap="none">
                  <a:solidFill>
                    <a:srgbClr val="26534B"/>
                  </a:solidFill>
                  <a:latin typeface="Montserrat SemiBold"/>
                  <a:ea typeface="Montserrat SemiBold"/>
                  <a:cs typeface="Montserrat SemiBold"/>
                </a:rPr>
              </a:br>
              <a:r>
                <a:rPr lang="en-US" sz="2400" b="0" i="0" u="none" strike="noStrike" cap="none">
                  <a:solidFill>
                    <a:srgbClr val="26534B"/>
                  </a:solidFill>
                  <a:latin typeface="Montserrat SemiBold"/>
                  <a:ea typeface="Montserrat SemiBold"/>
                  <a:cs typeface="Montserrat SemiBold"/>
                </a:rPr>
                <a:t>для ФК</a:t>
              </a:r>
              <a:r>
                <a:rPr lang="en-US" sz="2400">
                  <a:solidFill>
                    <a:srgbClr val="26534B"/>
                  </a:solidFill>
                  <a:latin typeface="Montserrat SemiBold"/>
                  <a:ea typeface="Montserrat SemiBold"/>
                  <a:cs typeface="Montserrat SemiBold"/>
                </a:rPr>
                <a:t> </a:t>
              </a:r>
              <a:r>
                <a:rPr lang="en-US" sz="2400" b="0" i="0" u="none" strike="noStrike" cap="none">
                  <a:solidFill>
                    <a:srgbClr val="26534B"/>
                  </a:solidFill>
                  <a:latin typeface="Montserrat SemiBold"/>
                  <a:ea typeface="Montserrat SemiBold"/>
                  <a:cs typeface="Montserrat SemiBold"/>
                </a:rPr>
                <a:t>и болельщиков футбола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63" name="Google Shape;63;p1"/>
          <p:cNvSpPr/>
          <p:nvPr/>
        </p:nvSpPr>
        <p:spPr bwMode="auto">
          <a:xfrm>
            <a:off x="762050" y="571500"/>
            <a:ext cx="7562700" cy="1041300"/>
          </a:xfrm>
          <a:prstGeom prst="roundRect">
            <a:avLst>
              <a:gd name="adj" fmla="val 18439"/>
            </a:avLst>
          </a:prstGeom>
          <a:solidFill>
            <a:srgbClr val="FF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4" name="Google Shape;64;p1"/>
          <p:cNvSpPr/>
          <p:nvPr/>
        </p:nvSpPr>
        <p:spPr bwMode="auto">
          <a:xfrm>
            <a:off x="792128" y="568826"/>
            <a:ext cx="7509978" cy="104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defRPr/>
            </a:pPr>
            <a:r>
              <a:rPr lang="en-US"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MISIS Leaf Lovers</a:t>
            </a:r>
            <a:endParaRPr lang="en-US" sz="6000">
              <a:latin typeface="Montserrat"/>
              <a:ea typeface="Montserrat"/>
              <a:cs typeface="Montserrat"/>
            </a:endParaRPr>
          </a:p>
          <a:p>
            <a:pPr algn="ctr">
              <a:defRPr/>
            </a:pPr>
            <a:endParaRPr lang="en-US" sz="6000">
              <a:latin typeface="Montserrat"/>
              <a:ea typeface="Montserrat"/>
              <a:cs typeface="Montserrat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/>
            </a:pPr>
            <a:endParaRPr lang="en-US" sz="4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2" name="Рисунок 1" descr="Изображение выглядит как фрукт, дыня, мускусная дыня, канталупа&#10;&#10;Автоматически созданное описание">
            <a:extLst>
              <a:ext uri="{FF2B5EF4-FFF2-40B4-BE49-F238E27FC236}">
                <a16:creationId xmlns:a16="http://schemas.microsoft.com/office/drawing/2014/main" id="{58F89E18-5A26-6288-ABC3-F11BC57D693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19"/>
          <a:stretch>
            <a:fillRect/>
          </a:stretch>
        </p:blipFill>
        <p:spPr bwMode="auto">
          <a:xfrm>
            <a:off x="812850" y="5664200"/>
            <a:ext cx="4369200" cy="4644600"/>
          </a:xfrm>
          <a:prstGeom prst="roundRect">
            <a:avLst>
              <a:gd name="adj" fmla="val 6371"/>
            </a:avLst>
          </a:prstGeom>
          <a:noFill/>
          <a:ln>
            <a:noFill/>
          </a:ln>
        </p:spPr>
      </p:pic>
      <p:pic>
        <p:nvPicPr>
          <p:cNvPr id="3" name="Рисунок 2" descr="Изображение выглядит как Человеческое лицо, небо, челове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7CE90806-7184-76CB-D8FA-94ABD6C1758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0"/>
          <a:stretch>
            <a:fillRect/>
          </a:stretch>
        </p:blipFill>
        <p:spPr bwMode="auto">
          <a:xfrm>
            <a:off x="5435938" y="5664188"/>
            <a:ext cx="4369200" cy="4644600"/>
          </a:xfrm>
          <a:prstGeom prst="roundRect">
            <a:avLst>
              <a:gd name="adj" fmla="val 6371"/>
            </a:avLst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8C6594-5C73-81C9-3D11-D6EC267274D3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21"/>
          <a:srcRect l="23559" r="23559"/>
          <a:stretch>
            <a:fillRect/>
          </a:stretch>
        </p:blipFill>
        <p:spPr bwMode="auto">
          <a:xfrm>
            <a:off x="10059025" y="5664175"/>
            <a:ext cx="4369200" cy="4644600"/>
          </a:xfrm>
          <a:prstGeom prst="roundRect">
            <a:avLst>
              <a:gd name="adj" fmla="val 6371"/>
            </a:avLst>
          </a:prstGeom>
          <a:noFill/>
          <a:ln>
            <a:noFill/>
          </a:ln>
        </p:spPr>
      </p:pic>
      <p:pic>
        <p:nvPicPr>
          <p:cNvPr id="8" name="Рисунок 7" descr="Изображение выглядит как Человеческое лицо, челове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FFF6F94A-E8C0-5EBF-F58F-6CE6A5045722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22"/>
          <a:stretch>
            <a:fillRect/>
          </a:stretch>
        </p:blipFill>
        <p:spPr bwMode="auto">
          <a:xfrm>
            <a:off x="14682113" y="5664175"/>
            <a:ext cx="4369200" cy="4644600"/>
          </a:xfrm>
          <a:prstGeom prst="roundRect">
            <a:avLst>
              <a:gd name="adj" fmla="val 6371"/>
            </a:avLst>
          </a:prstGeom>
          <a:noFill/>
          <a:ln>
            <a:noFill/>
          </a:ln>
        </p:spPr>
      </p:pic>
      <p:pic>
        <p:nvPicPr>
          <p:cNvPr id="9" name="Рисунок 8" descr="Изображение выглядит как человек, Человеческое лицо, губа, бровь&#10;&#10;Автоматически созданное описание">
            <a:extLst>
              <a:ext uri="{FF2B5EF4-FFF2-40B4-BE49-F238E27FC236}">
                <a16:creationId xmlns:a16="http://schemas.microsoft.com/office/drawing/2014/main" id="{8E5209F0-444C-5C82-7744-B638AA6078AE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23"/>
          <a:stretch>
            <a:fillRect/>
          </a:stretch>
        </p:blipFill>
        <p:spPr bwMode="auto">
          <a:xfrm>
            <a:off x="19305213" y="5664175"/>
            <a:ext cx="4369200" cy="4644600"/>
          </a:xfrm>
          <a:prstGeom prst="roundRect">
            <a:avLst>
              <a:gd name="adj" fmla="val 637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/>
          <p:nvPr/>
        </p:nvSpPr>
        <p:spPr bwMode="auto">
          <a:xfrm>
            <a:off x="762048" y="571500"/>
            <a:ext cx="7709381" cy="1041400"/>
          </a:xfrm>
          <a:prstGeom prst="roundRect">
            <a:avLst>
              <a:gd name="adj" fmla="val 18439"/>
            </a:avLst>
          </a:prstGeom>
          <a:solidFill>
            <a:srgbClr val="FF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1" name="Google Shape;131;p3"/>
          <p:cNvSpPr/>
          <p:nvPr/>
        </p:nvSpPr>
        <p:spPr bwMode="auto">
          <a:xfrm>
            <a:off x="762200" y="749300"/>
            <a:ext cx="7709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/>
            </a:pPr>
            <a:r>
              <a:rPr lang="ru-RU" sz="4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ОПИСАНИЕ ПРОДУКТА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2" name="Google Shape;132;p3" descr=" "/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20676890" y="12636500"/>
            <a:ext cx="2971985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E16BDC-2697-56A4-D3EE-FE4034A73FC4}"/>
              </a:ext>
            </a:extLst>
          </p:cNvPr>
          <p:cNvSpPr txBox="1"/>
          <p:nvPr/>
        </p:nvSpPr>
        <p:spPr>
          <a:xfrm>
            <a:off x="1145937" y="3852831"/>
            <a:ext cx="19537336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Calibri"/>
              <a:buChar char="-"/>
            </a:pPr>
            <a:r>
              <a:rPr lang="ru-RU" sz="4800">
                <a:solidFill>
                  <a:schemeClr val="tx1"/>
                </a:solidFill>
                <a:latin typeface="Montserrat SemiBold"/>
              </a:rPr>
              <a:t>интерактивный ресурс, доступ к </a:t>
            </a:r>
            <a:endParaRPr lang="ru-RU">
              <a:solidFill>
                <a:schemeClr val="tx1"/>
              </a:solidFill>
            </a:endParaRPr>
          </a:p>
          <a:p>
            <a:pPr marL="1143000" lvl="1" indent="-685800">
              <a:buFont typeface="Courier New"/>
              <a:buChar char="o"/>
            </a:pPr>
            <a:r>
              <a:rPr lang="ru-RU" sz="4800">
                <a:solidFill>
                  <a:schemeClr val="tx1"/>
                </a:solidFill>
                <a:latin typeface="Montserrat SemiBold"/>
              </a:rPr>
              <a:t>информации о команде</a:t>
            </a:r>
            <a:endParaRPr lang="ru-RU">
              <a:solidFill>
                <a:schemeClr val="tx1"/>
              </a:solidFill>
            </a:endParaRPr>
          </a:p>
          <a:p>
            <a:pPr marL="1143000" lvl="1" indent="-685800">
              <a:buFont typeface="Courier New"/>
              <a:buChar char="o"/>
            </a:pPr>
            <a:r>
              <a:rPr lang="ru-RU" sz="4800">
                <a:solidFill>
                  <a:schemeClr val="tx1"/>
                </a:solidFill>
                <a:latin typeface="Montserrat SemiBold"/>
              </a:rPr>
              <a:t>расписанию матчей</a:t>
            </a:r>
            <a:endParaRPr lang="ru-RU">
              <a:solidFill>
                <a:schemeClr val="tx1"/>
              </a:solidFill>
            </a:endParaRPr>
          </a:p>
          <a:p>
            <a:pPr marL="1143000" lvl="1" indent="-685800">
              <a:buFont typeface="Courier New"/>
              <a:buChar char="o"/>
            </a:pPr>
            <a:r>
              <a:rPr lang="ru-RU" sz="4800">
                <a:solidFill>
                  <a:schemeClr val="tx1"/>
                </a:solidFill>
                <a:latin typeface="Montserrat SemiBold"/>
              </a:rPr>
              <a:t>Новостям</a:t>
            </a:r>
            <a:endParaRPr lang="ru-RU">
              <a:solidFill>
                <a:schemeClr val="tx1"/>
              </a:solidFill>
            </a:endParaRPr>
          </a:p>
          <a:p>
            <a:pPr marL="1143000" lvl="1" indent="-685800">
              <a:buFont typeface="Courier New"/>
              <a:buChar char="o"/>
            </a:pPr>
            <a:r>
              <a:rPr lang="ru-RU" sz="4800">
                <a:solidFill>
                  <a:schemeClr val="tx1"/>
                </a:solidFill>
                <a:latin typeface="Montserrat SemiBold"/>
              </a:rPr>
              <a:t>статистике игроков</a:t>
            </a:r>
          </a:p>
          <a:p>
            <a:pPr marL="685800" indent="-685800">
              <a:buFont typeface="Calibri"/>
              <a:buChar char="-"/>
            </a:pPr>
            <a:r>
              <a:rPr lang="ru-RU" sz="4800">
                <a:solidFill>
                  <a:schemeClr val="tx1"/>
                </a:solidFill>
                <a:latin typeface="Montserrat SemiBold"/>
              </a:rPr>
              <a:t>платформа может включать в себя функционал для покупки билетов, а также для общения с фанатами и организации мероприятий.</a:t>
            </a:r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 bwMode="auto">
          <a:xfrm>
            <a:off x="762049" y="571500"/>
            <a:ext cx="6193212" cy="1041400"/>
          </a:xfrm>
          <a:prstGeom prst="roundRect">
            <a:avLst>
              <a:gd name="adj" fmla="val 18439"/>
            </a:avLst>
          </a:prstGeom>
          <a:solidFill>
            <a:srgbClr val="FF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9" name="Google Shape;139;p4"/>
          <p:cNvSpPr/>
          <p:nvPr/>
        </p:nvSpPr>
        <p:spPr bwMode="auto">
          <a:xfrm>
            <a:off x="-677588" y="736550"/>
            <a:ext cx="89286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/>
            </a:pPr>
            <a:r>
              <a:rPr lang="ru-RU" sz="4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ПРЕИМУЩЕСТВА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0" name="Google Shape;140;p4" descr=" "/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20676890" y="12636500"/>
            <a:ext cx="2971985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9EA015-FFA7-8E21-633E-82F52B0A6D14}"/>
              </a:ext>
            </a:extLst>
          </p:cNvPr>
          <p:cNvSpPr txBox="1"/>
          <p:nvPr/>
        </p:nvSpPr>
        <p:spPr>
          <a:xfrm>
            <a:off x="763154" y="4047620"/>
            <a:ext cx="8932460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ru-RU" sz="3600">
                <a:latin typeface="Montserrat SemiBold"/>
              </a:rPr>
              <a:t>Интуитивный дизайн интерфейса </a:t>
            </a:r>
          </a:p>
          <a:p>
            <a:pPr marL="285750" indent="-285750">
              <a:buChar char="•"/>
            </a:pPr>
            <a:endParaRPr lang="ru-RU" sz="3600">
              <a:latin typeface="Montserrat SemiBold"/>
            </a:endParaRPr>
          </a:p>
          <a:p>
            <a:pPr marL="285750" indent="-285750">
              <a:buChar char="•"/>
            </a:pPr>
            <a:r>
              <a:rPr lang="ru-RU" sz="3600" err="1">
                <a:latin typeface="Montserrat SemiBold"/>
              </a:rPr>
              <a:t>Микросервисная</a:t>
            </a:r>
            <a:r>
              <a:rPr lang="ru-RU" sz="3600">
                <a:latin typeface="Montserrat SemiBold"/>
              </a:rPr>
              <a:t> архитектура</a:t>
            </a:r>
          </a:p>
          <a:p>
            <a:pPr marL="742950" lvl="1" indent="-285750">
              <a:buFont typeface="Courier New"/>
              <a:buChar char="o"/>
            </a:pPr>
            <a:endParaRPr lang="ru-RU" sz="3600">
              <a:latin typeface="Montserrat SemiBold"/>
            </a:endParaRPr>
          </a:p>
          <a:p>
            <a:pPr marL="285750" indent="-285750">
              <a:buChar char="•"/>
            </a:pPr>
            <a:r>
              <a:rPr lang="ru-RU" sz="3600">
                <a:latin typeface="Montserrat SemiBold"/>
              </a:rPr>
              <a:t>Масштабируемость веб-платформы</a:t>
            </a:r>
          </a:p>
          <a:p>
            <a:endParaRPr lang="ru-RU" sz="3600">
              <a:latin typeface="Montserrat SemiBold"/>
            </a:endParaRPr>
          </a:p>
          <a:p>
            <a:pPr marL="285750" indent="-285750">
              <a:buChar char="•"/>
            </a:pPr>
            <a:r>
              <a:rPr lang="ru-RU" sz="3600">
                <a:latin typeface="Montserrat SemiBold"/>
              </a:rPr>
              <a:t>На платформе реализована возможность создания аккаунта с помощью Google </a:t>
            </a:r>
            <a:r>
              <a:rPr lang="ru-RU" sz="3600" err="1">
                <a:latin typeface="Montserrat SemiBold"/>
              </a:rPr>
              <a:t>login</a:t>
            </a:r>
            <a:r>
              <a:rPr lang="ru-RU" sz="3600">
                <a:latin typeface="Montserrat SemiBold"/>
              </a:rPr>
              <a:t> и Yandex </a:t>
            </a:r>
            <a:r>
              <a:rPr lang="ru-RU" sz="3600" err="1">
                <a:latin typeface="Montserrat SemiBold"/>
              </a:rPr>
              <a:t>login</a:t>
            </a:r>
            <a:r>
              <a:rPr lang="ru-RU" sz="3600">
                <a:latin typeface="Montserrat SemiBold"/>
              </a:rPr>
              <a:t>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0865B84-DDCC-3690-FFE6-A331611A4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076" y="6270595"/>
            <a:ext cx="12213645" cy="686871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A9AF66-9F9B-F117-2727-2DB4C6769F1E}"/>
              </a:ext>
            </a:extLst>
          </p:cNvPr>
          <p:cNvSpPr/>
          <p:nvPr/>
        </p:nvSpPr>
        <p:spPr>
          <a:xfrm>
            <a:off x="15226543" y="449818"/>
            <a:ext cx="3334449" cy="13057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main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A91B63-2751-1209-C57F-4C42265A44DD}"/>
              </a:ext>
            </a:extLst>
          </p:cNvPr>
          <p:cNvSpPr/>
          <p:nvPr/>
        </p:nvSpPr>
        <p:spPr>
          <a:xfrm>
            <a:off x="19754334" y="2120198"/>
            <a:ext cx="3334449" cy="13057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/>
              <a:t>Admin panel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A783BE-5963-FDAE-508D-D1646EF262B4}"/>
              </a:ext>
            </a:extLst>
          </p:cNvPr>
          <p:cNvSpPr/>
          <p:nvPr/>
        </p:nvSpPr>
        <p:spPr>
          <a:xfrm>
            <a:off x="11096473" y="2120230"/>
            <a:ext cx="3334449" cy="13057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/>
              <a:t>Asset delivery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2BC614-EAF7-B321-C0BC-42BF8037EB51}"/>
              </a:ext>
            </a:extLst>
          </p:cNvPr>
          <p:cNvSpPr/>
          <p:nvPr/>
        </p:nvSpPr>
        <p:spPr>
          <a:xfrm>
            <a:off x="15228921" y="4046486"/>
            <a:ext cx="3334449" cy="13057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err="1"/>
              <a:t>postgres</a:t>
            </a:r>
          </a:p>
        </p:txBody>
      </p:sp>
      <p:sp>
        <p:nvSpPr>
          <p:cNvPr id="15" name="Стрелка: влево-вправо 14">
            <a:extLst>
              <a:ext uri="{FF2B5EF4-FFF2-40B4-BE49-F238E27FC236}">
                <a16:creationId xmlns:a16="http://schemas.microsoft.com/office/drawing/2014/main" id="{5B117E7E-4724-FEC1-521B-95AB694572D2}"/>
              </a:ext>
            </a:extLst>
          </p:cNvPr>
          <p:cNvSpPr/>
          <p:nvPr/>
        </p:nvSpPr>
        <p:spPr>
          <a:xfrm rot="5400000">
            <a:off x="16102095" y="2653466"/>
            <a:ext cx="1778582" cy="51750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лево-вправо 14">
            <a:extLst>
              <a:ext uri="{FF2B5EF4-FFF2-40B4-BE49-F238E27FC236}">
                <a16:creationId xmlns:a16="http://schemas.microsoft.com/office/drawing/2014/main" id="{9F8E6F42-7E78-15C4-2B3A-BA1D1D2D1757}"/>
              </a:ext>
            </a:extLst>
          </p:cNvPr>
          <p:cNvSpPr/>
          <p:nvPr/>
        </p:nvSpPr>
        <p:spPr>
          <a:xfrm rot="9000000">
            <a:off x="18878508" y="3941063"/>
            <a:ext cx="1748504" cy="48742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: влево 13">
            <a:extLst>
              <a:ext uri="{FF2B5EF4-FFF2-40B4-BE49-F238E27FC236}">
                <a16:creationId xmlns:a16="http://schemas.microsoft.com/office/drawing/2014/main" id="{D9716D7F-6E30-6677-2362-020EEFAB0594}"/>
              </a:ext>
            </a:extLst>
          </p:cNvPr>
          <p:cNvSpPr/>
          <p:nvPr/>
        </p:nvSpPr>
        <p:spPr>
          <a:xfrm rot="12600000">
            <a:off x="13357106" y="3902595"/>
            <a:ext cx="1688262" cy="53765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лево-вправо 14">
            <a:extLst>
              <a:ext uri="{FF2B5EF4-FFF2-40B4-BE49-F238E27FC236}">
                <a16:creationId xmlns:a16="http://schemas.microsoft.com/office/drawing/2014/main" id="{3D26B2B6-3E49-26FF-1776-6D828E4715AC}"/>
              </a:ext>
            </a:extLst>
          </p:cNvPr>
          <p:cNvSpPr/>
          <p:nvPr/>
        </p:nvSpPr>
        <p:spPr>
          <a:xfrm rot="9060000">
            <a:off x="13273383" y="1080446"/>
            <a:ext cx="1778581" cy="50246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/>
          <p:nvPr/>
        </p:nvSpPr>
        <p:spPr bwMode="auto">
          <a:xfrm>
            <a:off x="762048" y="571500"/>
            <a:ext cx="11521804" cy="1041400"/>
          </a:xfrm>
          <a:prstGeom prst="roundRect">
            <a:avLst>
              <a:gd name="adj" fmla="val 18439"/>
            </a:avLst>
          </a:prstGeom>
          <a:solidFill>
            <a:srgbClr val="FF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7" name="Google Shape;147;p5"/>
          <p:cNvSpPr/>
          <p:nvPr/>
        </p:nvSpPr>
        <p:spPr bwMode="auto">
          <a:xfrm>
            <a:off x="5965" y="809328"/>
            <a:ext cx="1303397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/>
            </a:pPr>
            <a:r>
              <a:rPr lang="ru-RU" sz="4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ЭКОНОМИЧЕСКАЯ ЭФФЕКТИВНОСТЬ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8" name="Google Shape;148;p5" descr=" "/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20676890" y="12636500"/>
            <a:ext cx="2971985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656FF0-9B5B-13F5-9F26-4FD9C697564A}"/>
              </a:ext>
            </a:extLst>
          </p:cNvPr>
          <p:cNvSpPr txBox="1"/>
          <p:nvPr/>
        </p:nvSpPr>
        <p:spPr>
          <a:xfrm>
            <a:off x="762170" y="4985789"/>
            <a:ext cx="22067945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Char char="•"/>
            </a:pPr>
            <a:r>
              <a:rPr lang="ru-RU" sz="4800">
                <a:latin typeface="Montserrat SemiBold"/>
              </a:rPr>
              <a:t>Данная платформа имеет возможность привлечь большую аудиторию благодаря удобству и доступности своих услуг. </a:t>
            </a:r>
          </a:p>
          <a:p>
            <a:pPr marL="571500" indent="-571500">
              <a:buChar char="•"/>
            </a:pPr>
            <a:endParaRPr lang="ru-RU" sz="4800">
              <a:latin typeface="Montserrat SemiBold"/>
            </a:endParaRPr>
          </a:p>
          <a:p>
            <a:pPr marL="571500" indent="-571500">
              <a:buChar char="•"/>
            </a:pPr>
            <a:r>
              <a:rPr lang="ru-RU" sz="4800">
                <a:latin typeface="Montserrat SemiBold"/>
              </a:rPr>
              <a:t>Платформа может быть значительным катализатором для повышения эффективности и снижения затрат в смежных отраслях. </a:t>
            </a:r>
          </a:p>
          <a:p>
            <a:endParaRPr lang="ru-RU" sz="4800">
              <a:latin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 bwMode="auto">
          <a:xfrm>
            <a:off x="762048" y="571500"/>
            <a:ext cx="8785500" cy="1041400"/>
          </a:xfrm>
          <a:prstGeom prst="roundRect">
            <a:avLst>
              <a:gd name="adj" fmla="val 18439"/>
            </a:avLst>
          </a:prstGeom>
          <a:solidFill>
            <a:srgbClr val="FF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5" name="Google Shape;155;p6"/>
          <p:cNvSpPr/>
          <p:nvPr/>
        </p:nvSpPr>
        <p:spPr bwMode="auto">
          <a:xfrm>
            <a:off x="-605580" y="736550"/>
            <a:ext cx="114816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/>
            </a:pPr>
            <a:r>
              <a:rPr lang="ru-RU" sz="4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АРХИТЕКТУРА ПРОДУКТА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56" name="Google Shape;156;p6" descr=" "/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20676890" y="12636500"/>
            <a:ext cx="2971985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3E8230-C0B9-00EC-813E-760A07BEC565}"/>
              </a:ext>
            </a:extLst>
          </p:cNvPr>
          <p:cNvSpPr txBox="1"/>
          <p:nvPr/>
        </p:nvSpPr>
        <p:spPr>
          <a:xfrm>
            <a:off x="844338" y="2903160"/>
            <a:ext cx="22797237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>
                <a:latin typeface="Montserrat SemiBold"/>
              </a:rPr>
              <a:t>Архитектура проекта, состоит из одной базы данных и трех </a:t>
            </a:r>
            <a:r>
              <a:rPr lang="ru-RU" sz="4400" err="1">
                <a:latin typeface="Montserrat SemiBold"/>
              </a:rPr>
              <a:t>микросервисов</a:t>
            </a:r>
            <a:r>
              <a:rPr lang="ru-RU" sz="4400">
                <a:latin typeface="Montserrat SemiBold"/>
              </a:rPr>
              <a:t>: админ-панели, основного сервера и сервера хранения </a:t>
            </a:r>
            <a:r>
              <a:rPr lang="ru-RU" sz="4400" err="1">
                <a:latin typeface="Montserrat SemiBold"/>
              </a:rPr>
              <a:t>ассетов</a:t>
            </a:r>
            <a:r>
              <a:rPr lang="ru-RU" sz="4400">
                <a:latin typeface="Montserrat SemiBold"/>
              </a:rPr>
              <a:t>.</a:t>
            </a:r>
          </a:p>
        </p:txBody>
      </p:sp>
      <p:pic>
        <p:nvPicPr>
          <p:cNvPr id="3" name="Рисунок 2" descr="Изображение выглядит как текст, Человеческое лицо, снимок экра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00A59D63-87A8-5292-0FEF-0EDE6ACAD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38" y="6272040"/>
            <a:ext cx="10685840" cy="601146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диаграмм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38F1FB3-C027-DDAA-A8F0-D80654D08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858" y="6272040"/>
            <a:ext cx="10685840" cy="60114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D7AFE5-315C-DBE2-B6D5-59F0B87FEEF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" name="Google Shape;130;p3">
            <a:extLst>
              <a:ext uri="{FF2B5EF4-FFF2-40B4-BE49-F238E27FC236}">
                <a16:creationId xmlns:a16="http://schemas.microsoft.com/office/drawing/2014/main" id="{5B9AAF45-D29F-117F-96CC-AB3D81E8FE92}"/>
              </a:ext>
            </a:extLst>
          </p:cNvPr>
          <p:cNvSpPr/>
          <p:nvPr/>
        </p:nvSpPr>
        <p:spPr bwMode="auto">
          <a:xfrm>
            <a:off x="762048" y="571500"/>
            <a:ext cx="15410236" cy="1041400"/>
          </a:xfrm>
          <a:prstGeom prst="roundRect">
            <a:avLst>
              <a:gd name="adj" fmla="val 18439"/>
            </a:avLst>
          </a:prstGeom>
          <a:solidFill>
            <a:srgbClr val="FF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1" name="Google Shape;131;p3">
            <a:extLst>
              <a:ext uri="{FF2B5EF4-FFF2-40B4-BE49-F238E27FC236}">
                <a16:creationId xmlns:a16="http://schemas.microsoft.com/office/drawing/2014/main" id="{E629DF45-316D-C059-E9A3-C061FF2FC438}"/>
              </a:ext>
            </a:extLst>
          </p:cNvPr>
          <p:cNvSpPr/>
          <p:nvPr/>
        </p:nvSpPr>
        <p:spPr bwMode="auto">
          <a:xfrm>
            <a:off x="762200" y="749300"/>
            <a:ext cx="15338076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/>
            </a:pPr>
            <a:r>
              <a:rPr lang="ru-RU" sz="4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БЕЗОПАСНОСТЬ АРХИТЕКТУРЫ ПРИЛОЖЕНИЯ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2" name="Google Shape;132;p3" descr=" ">
            <a:extLst>
              <a:ext uri="{FF2B5EF4-FFF2-40B4-BE49-F238E27FC236}">
                <a16:creationId xmlns:a16="http://schemas.microsoft.com/office/drawing/2014/main" id="{708D8729-BAC6-4671-837C-B66F020B84B0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20676890" y="12636500"/>
            <a:ext cx="2971985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352BFF-1506-075A-D736-AC703E1B601C}"/>
              </a:ext>
            </a:extLst>
          </p:cNvPr>
          <p:cNvSpPr txBox="1"/>
          <p:nvPr/>
        </p:nvSpPr>
        <p:spPr>
          <a:xfrm>
            <a:off x="763154" y="4772404"/>
            <a:ext cx="20191142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>
                <a:latin typeface="Montserrat SemiBold"/>
              </a:rPr>
              <a:t>Архитектура проекта спроектирована с учётом безопасности и защищена от всех видов инъекций при помощи грамотного построения </a:t>
            </a:r>
            <a:r>
              <a:rPr lang="ru-RU" sz="4400" err="1">
                <a:latin typeface="Montserrat SemiBold"/>
              </a:rPr>
              <a:t>postgresql</a:t>
            </a:r>
            <a:r>
              <a:rPr lang="ru-RU" sz="4400">
                <a:latin typeface="Montserrat SemiBold"/>
              </a:rPr>
              <a:t>.</a:t>
            </a:r>
            <a:endParaRPr lang="ru-RU"/>
          </a:p>
          <a:p>
            <a:endParaRPr lang="ru-RU" sz="4400">
              <a:latin typeface="Montserrat SemiBold"/>
            </a:endParaRPr>
          </a:p>
          <a:p>
            <a:r>
              <a:rPr lang="ru-RU" sz="4400">
                <a:latin typeface="Montserrat SemiBold"/>
              </a:rPr>
              <a:t>В дополнение к этому предусмотрено полное администрирование всех постов, </a:t>
            </a:r>
            <a:r>
              <a:rPr lang="ru-RU" sz="4400" err="1">
                <a:latin typeface="Montserrat SemiBold"/>
              </a:rPr>
              <a:t>коментариев</a:t>
            </a:r>
            <a:r>
              <a:rPr lang="ru-RU" sz="4400">
                <a:latin typeface="Montserrat SemiBold"/>
              </a:rPr>
              <a:t> в разделе форума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95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4FA0F-528B-DE8A-5758-809ACFB0A28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" name="Google Shape;130;p3">
            <a:extLst>
              <a:ext uri="{FF2B5EF4-FFF2-40B4-BE49-F238E27FC236}">
                <a16:creationId xmlns:a16="http://schemas.microsoft.com/office/drawing/2014/main" id="{23F3A9A9-A9DA-FC3B-1118-62289D2270D7}"/>
              </a:ext>
            </a:extLst>
          </p:cNvPr>
          <p:cNvSpPr/>
          <p:nvPr/>
        </p:nvSpPr>
        <p:spPr bwMode="auto">
          <a:xfrm>
            <a:off x="762048" y="571500"/>
            <a:ext cx="7709381" cy="1041400"/>
          </a:xfrm>
          <a:prstGeom prst="roundRect">
            <a:avLst>
              <a:gd name="adj" fmla="val 18439"/>
            </a:avLst>
          </a:prstGeom>
          <a:solidFill>
            <a:srgbClr val="FF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1" name="Google Shape;131;p3">
            <a:extLst>
              <a:ext uri="{FF2B5EF4-FFF2-40B4-BE49-F238E27FC236}">
                <a16:creationId xmlns:a16="http://schemas.microsoft.com/office/drawing/2014/main" id="{ECCB3D90-0302-12E2-7085-254502D82E4C}"/>
              </a:ext>
            </a:extLst>
          </p:cNvPr>
          <p:cNvSpPr/>
          <p:nvPr/>
        </p:nvSpPr>
        <p:spPr bwMode="auto">
          <a:xfrm>
            <a:off x="762200" y="749300"/>
            <a:ext cx="7709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/>
            </a:pPr>
            <a:r>
              <a:rPr lang="ru-RU" sz="4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МАСШТАБИРУЕМОСТЬ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2" name="Google Shape;132;p3" descr=" ">
            <a:extLst>
              <a:ext uri="{FF2B5EF4-FFF2-40B4-BE49-F238E27FC236}">
                <a16:creationId xmlns:a16="http://schemas.microsoft.com/office/drawing/2014/main" id="{F0F64B8F-5D0B-A30C-C3C2-7709773C1D54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20676890" y="12636500"/>
            <a:ext cx="2971985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5A2FF2-7A2C-8505-0E96-D0585198D8CB}"/>
              </a:ext>
            </a:extLst>
          </p:cNvPr>
          <p:cNvSpPr txBox="1"/>
          <p:nvPr/>
        </p:nvSpPr>
        <p:spPr>
          <a:xfrm>
            <a:off x="755026" y="3076902"/>
            <a:ext cx="9136926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>
                <a:latin typeface="Montserrat SemiBold"/>
              </a:rPr>
              <a:t>Потенциальная масштабируемость нашей архитектуры обеспечивает возможность увеличения нагрузки без значительных изменений в структуре приложения.</a:t>
            </a:r>
          </a:p>
        </p:txBody>
      </p:sp>
      <p:pic>
        <p:nvPicPr>
          <p:cNvPr id="3" name="Рисунок 2" descr="Изображение выглядит как снимок экрана, Цвет электрик, Кобальтовая синь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4C72F926-441E-07D2-7108-C3D0EED177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88" t="4070" r="5516" b="4070"/>
          <a:stretch/>
        </p:blipFill>
        <p:spPr>
          <a:xfrm>
            <a:off x="11656790" y="5057629"/>
            <a:ext cx="11248746" cy="62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2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A94AE-AC2C-0F09-1369-55172DBF7DB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" name="Google Shape;122;p2">
            <a:extLst>
              <a:ext uri="{FF2B5EF4-FFF2-40B4-BE49-F238E27FC236}">
                <a16:creationId xmlns:a16="http://schemas.microsoft.com/office/drawing/2014/main" id="{F31927E9-CE89-38A6-8AAA-7F155B601E19}"/>
              </a:ext>
            </a:extLst>
          </p:cNvPr>
          <p:cNvSpPr/>
          <p:nvPr/>
        </p:nvSpPr>
        <p:spPr bwMode="auto">
          <a:xfrm>
            <a:off x="762048" y="571500"/>
            <a:ext cx="10513692" cy="1041400"/>
          </a:xfrm>
          <a:prstGeom prst="roundRect">
            <a:avLst>
              <a:gd name="adj" fmla="val 18439"/>
            </a:avLst>
          </a:prstGeom>
          <a:solidFill>
            <a:srgbClr val="FF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3" name="Google Shape;123;p2">
            <a:extLst>
              <a:ext uri="{FF2B5EF4-FFF2-40B4-BE49-F238E27FC236}">
                <a16:creationId xmlns:a16="http://schemas.microsoft.com/office/drawing/2014/main" id="{FBFEE87C-45EA-7592-5518-F90FAC8AD72F}"/>
              </a:ext>
            </a:extLst>
          </p:cNvPr>
          <p:cNvSpPr/>
          <p:nvPr/>
        </p:nvSpPr>
        <p:spPr bwMode="auto">
          <a:xfrm>
            <a:off x="-588890" y="736550"/>
            <a:ext cx="13088766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/>
            </a:pPr>
            <a:r>
              <a:rPr lang="en-US" sz="4200" b="1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CJM </a:t>
            </a:r>
            <a:r>
              <a:rPr lang="ru-RU" sz="4200" b="1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ПОЛЬЗОВАТЕЛЯ ПРОДУКТА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4" name="Google Shape;124;p2" descr=" ">
            <a:extLst>
              <a:ext uri="{FF2B5EF4-FFF2-40B4-BE49-F238E27FC236}">
                <a16:creationId xmlns:a16="http://schemas.microsoft.com/office/drawing/2014/main" id="{D52A7038-F1D3-2193-11F8-5F6A162BB8A8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20676890" y="12636500"/>
            <a:ext cx="2971985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6D6EBC3-7607-5003-C1BD-C3889B882523}"/>
              </a:ext>
            </a:extLst>
          </p:cNvPr>
          <p:cNvSpPr/>
          <p:nvPr/>
        </p:nvSpPr>
        <p:spPr>
          <a:xfrm>
            <a:off x="766390" y="2960179"/>
            <a:ext cx="3722629" cy="1512940"/>
          </a:xfrm>
          <a:prstGeom prst="roundRect">
            <a:avLst/>
          </a:prstGeom>
          <a:solidFill>
            <a:srgbClr val="E33D3D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700">
                <a:solidFill>
                  <a:schemeClr val="bg1"/>
                </a:solidFill>
                <a:latin typeface="Montserrat SemiBold"/>
              </a:rPr>
              <a:t>Осведомленность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1243B6A-7B8F-6034-2E7F-3BAFC22DC111}"/>
              </a:ext>
            </a:extLst>
          </p:cNvPr>
          <p:cNvSpPr/>
          <p:nvPr/>
        </p:nvSpPr>
        <p:spPr>
          <a:xfrm>
            <a:off x="7126237" y="2960178"/>
            <a:ext cx="3722629" cy="1512940"/>
          </a:xfrm>
          <a:prstGeom prst="roundRect">
            <a:avLst/>
          </a:prstGeom>
          <a:solidFill>
            <a:srgbClr val="E33D3D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>
                <a:solidFill>
                  <a:schemeClr val="bg1"/>
                </a:solidFill>
                <a:latin typeface="Montserrat SemiBold"/>
              </a:rPr>
              <a:t>Посещение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EB10AA6-60FE-120E-1F7F-C88D97CEADAA}"/>
              </a:ext>
            </a:extLst>
          </p:cNvPr>
          <p:cNvSpPr/>
          <p:nvPr/>
        </p:nvSpPr>
        <p:spPr>
          <a:xfrm>
            <a:off x="13573274" y="2960178"/>
            <a:ext cx="3722629" cy="1512940"/>
          </a:xfrm>
          <a:prstGeom prst="roundRect">
            <a:avLst/>
          </a:prstGeom>
          <a:solidFill>
            <a:srgbClr val="E33D3D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>
                <a:solidFill>
                  <a:schemeClr val="bg1"/>
                </a:solidFill>
                <a:latin typeface="Montserrat SemiBold"/>
              </a:rPr>
              <a:t>Взаимодействие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B8E3A89-0161-CCAA-4526-25DF4ECFB975}"/>
              </a:ext>
            </a:extLst>
          </p:cNvPr>
          <p:cNvSpPr/>
          <p:nvPr/>
        </p:nvSpPr>
        <p:spPr>
          <a:xfrm>
            <a:off x="19915213" y="2960179"/>
            <a:ext cx="3722629" cy="1512940"/>
          </a:xfrm>
          <a:prstGeom prst="roundRect">
            <a:avLst/>
          </a:prstGeom>
          <a:solidFill>
            <a:srgbClr val="E33D3D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>
                <a:solidFill>
                  <a:schemeClr val="bg1"/>
                </a:solidFill>
                <a:latin typeface="Montserrat SemiBold"/>
              </a:rPr>
              <a:t>Покупка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46FE8-510B-1390-F06D-944FDB42593C}"/>
              </a:ext>
            </a:extLst>
          </p:cNvPr>
          <p:cNvSpPr txBox="1"/>
          <p:nvPr/>
        </p:nvSpPr>
        <p:spPr>
          <a:xfrm>
            <a:off x="335461" y="5332076"/>
            <a:ext cx="523338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1"/>
                </a:solidFill>
                <a:latin typeface="Montserrat"/>
              </a:rPr>
              <a:t>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Стратегии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Реклама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социальные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сети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общение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через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СМИ. </a:t>
            </a:r>
          </a:p>
          <a:p>
            <a:r>
              <a:rPr lang="en-US" sz="2800">
                <a:solidFill>
                  <a:schemeClr val="tx1"/>
                </a:solidFill>
                <a:latin typeface="Montserrat"/>
              </a:rPr>
              <a:t>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Действия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пользователя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Поиск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информации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о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клубе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просмотр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видеообзоров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матчей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. </a:t>
            </a:r>
          </a:p>
          <a:p>
            <a:r>
              <a:rPr lang="en-US" sz="2800">
                <a:solidFill>
                  <a:schemeClr val="tx1"/>
                </a:solidFill>
                <a:latin typeface="Montserrat"/>
              </a:rPr>
              <a:t>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Эмоции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Любопытство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интерес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hunger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nage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dorcelessness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loric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6995D-5B27-1EBA-478E-6625ECB71ED9}"/>
              </a:ext>
            </a:extLst>
          </p:cNvPr>
          <p:cNvSpPr txBox="1"/>
          <p:nvPr/>
        </p:nvSpPr>
        <p:spPr>
          <a:xfrm>
            <a:off x="6829852" y="5332076"/>
            <a:ext cx="4456444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1"/>
                </a:solidFill>
                <a:latin typeface="Montserrat"/>
              </a:rPr>
              <a:t>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Стратегии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SMM, SEO,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реферальные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ссылки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. 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Действия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пользователя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Заход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на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сайт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просмотр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главной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страницы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. 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Эмоции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Ожидание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информации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восхищение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(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при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привлекательном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дизайне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).</a:t>
            </a:r>
            <a:endParaRPr lang="ru-RU" sz="280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CD68E-5381-3662-0291-564551A9E99E}"/>
              </a:ext>
            </a:extLst>
          </p:cNvPr>
          <p:cNvSpPr txBox="1"/>
          <p:nvPr/>
        </p:nvSpPr>
        <p:spPr>
          <a:xfrm>
            <a:off x="13366832" y="5330701"/>
            <a:ext cx="4815029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1"/>
                </a:solidFill>
                <a:latin typeface="Montserrat"/>
              </a:rPr>
              <a:t>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Стратегии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Обратная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связь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через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формы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подписка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на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новости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. 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Действия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пользователя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Заполнение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формы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для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подписки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на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рассылку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чтение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постов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и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комментариев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на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блоге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. 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Эмоции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Включенность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принадлежность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к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сообществу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49169-FDBB-EB66-BFAB-B44BE652FD2F}"/>
              </a:ext>
            </a:extLst>
          </p:cNvPr>
          <p:cNvSpPr txBox="1"/>
          <p:nvPr/>
        </p:nvSpPr>
        <p:spPr>
          <a:xfrm>
            <a:off x="19924788" y="5331178"/>
            <a:ext cx="3720748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1"/>
                </a:solidFill>
                <a:latin typeface="Montserrat"/>
              </a:rPr>
              <a:t>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Стратегии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Уведомления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о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распродажах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акции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. 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Действия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пользователя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Заказ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билетов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покупка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клубной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атрибутики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. -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Эмоции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: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Удовлетворение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радость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от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Montserrat"/>
              </a:rPr>
              <a:t>приобретения</a:t>
            </a:r>
            <a:r>
              <a:rPr lang="en-US" sz="2800">
                <a:solidFill>
                  <a:schemeClr val="tx1"/>
                </a:solidFill>
                <a:latin typeface="Montserra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4906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Произвольный</PresentationFormat>
  <Slides>13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PptxGenJS</dc:creator>
  <cp:keywords/>
  <dc:description/>
  <cp:revision>2</cp:revision>
  <dcterms:created xsi:type="dcterms:W3CDTF">2024-09-18T11:59:37Z</dcterms:created>
  <dcterms:modified xsi:type="dcterms:W3CDTF">2024-10-14T20:24:08Z</dcterms:modified>
  <cp:category/>
  <dc:identifier/>
  <cp:contentStatus/>
  <dc:language/>
</cp:coreProperties>
</file>